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70" r:id="rId12"/>
    <p:sldId id="268" r:id="rId13"/>
    <p:sldId id="269" r:id="rId14"/>
    <p:sldId id="271" r:id="rId15"/>
    <p:sldId id="273" r:id="rId16"/>
    <p:sldId id="272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4B0E4-DA49-3321-8B94-1B1AE54F84AA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图形学最终汇报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82CD6B-A93A-0E59-3F7B-1B1FDA9E302C}"/>
              </a:ext>
            </a:extLst>
          </p:cNvPr>
          <p:cNvSpPr txBox="1"/>
          <p:nvPr/>
        </p:nvSpPr>
        <p:spPr>
          <a:xfrm>
            <a:off x="4727344" y="591343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/>
              <a:t>汇报人： 冯志远</a:t>
            </a:r>
            <a:endParaRPr lang="en-US" altLang="zh-CN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/>
              <a:t>学号：</a:t>
            </a:r>
            <a:r>
              <a:rPr lang="en-US" altLang="zh-CN" sz="2800" dirty="0"/>
              <a:t>2024311588</a:t>
            </a:r>
          </a:p>
        </p:txBody>
      </p:sp>
    </p:spTree>
    <p:extLst>
      <p:ext uri="{BB962C8B-B14F-4D97-AF65-F5344CB8AC3E}">
        <p14:creationId xmlns:p14="http://schemas.microsoft.com/office/powerpoint/2010/main" val="23938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019F0-BEA4-2F15-26D6-BE247EF5A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8635DB8-8A50-6EAA-9BE7-308A4664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6" y="1150418"/>
            <a:ext cx="5739550" cy="3530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624FB1-DE7B-2E16-0E57-77892471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96" y="60356"/>
            <a:ext cx="5821632" cy="34308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39283D-039D-ED50-9E70-9E7435BE1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08" y="3515195"/>
            <a:ext cx="5373377" cy="32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ED3D-72A8-A39F-DEF2-00E08ACF0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A0FCD5-5F6F-A30E-DA83-23056B4DA3AB}"/>
              </a:ext>
            </a:extLst>
          </p:cNvPr>
          <p:cNvSpPr txBox="1"/>
          <p:nvPr/>
        </p:nvSpPr>
        <p:spPr>
          <a:xfrm>
            <a:off x="329500" y="23784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B.1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绘制出星星旋转的效果（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OpenGL 15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分）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3BC3BC-F659-4861-27DC-C0C8368EB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2" y="1257997"/>
            <a:ext cx="5345039" cy="1448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8D5C03-D105-FB69-3F93-1E5975BA7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72" y="3101375"/>
            <a:ext cx="6035276" cy="22498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55933A-7A4B-7DB6-62FE-FD901C8BF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179" y="0"/>
            <a:ext cx="5147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866E-C977-BD36-39E2-BA61908BD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C8927F-EDF3-E8FD-4314-1CA61370536F}"/>
              </a:ext>
            </a:extLst>
          </p:cNvPr>
          <p:cNvSpPr txBox="1"/>
          <p:nvPr/>
        </p:nvSpPr>
        <p:spPr>
          <a:xfrm>
            <a:off x="531824" y="370844"/>
            <a:ext cx="470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B.3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三维模型的显示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OpenGL 15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分）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AB22FD-9F7B-6D4E-709A-CA4ABE61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8" y="925387"/>
            <a:ext cx="6533061" cy="33376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FE1770-ED2E-DEDE-3920-492E2206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023" y="0"/>
            <a:ext cx="5135977" cy="31067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BA9441-9FD5-381B-CFD1-272D0CBA4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78" y="4230401"/>
            <a:ext cx="2986087" cy="26860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9C61B84-0634-0995-55D7-61759B73BA2F}"/>
              </a:ext>
            </a:extLst>
          </p:cNvPr>
          <p:cNvSpPr txBox="1"/>
          <p:nvPr/>
        </p:nvSpPr>
        <p:spPr>
          <a:xfrm>
            <a:off x="4845562" y="3710013"/>
            <a:ext cx="14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Wireframe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80AECDE-F2EA-D654-03A4-7149ED53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745" y="4230401"/>
            <a:ext cx="2715610" cy="26152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EF6461B-E151-3B9E-330A-2892885A8966}"/>
              </a:ext>
            </a:extLst>
          </p:cNvPr>
          <p:cNvSpPr txBox="1"/>
          <p:nvPr/>
        </p:nvSpPr>
        <p:spPr>
          <a:xfrm>
            <a:off x="6886649" y="3651561"/>
            <a:ext cx="161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Vertices only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E7E70D2-FE1F-8477-702F-525D504A6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467" y="4214502"/>
            <a:ext cx="1943279" cy="261520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1F3E5C8-D9E8-A0B0-F70A-31A882A794B4}"/>
              </a:ext>
            </a:extLst>
          </p:cNvPr>
          <p:cNvSpPr txBox="1"/>
          <p:nvPr/>
        </p:nvSpPr>
        <p:spPr>
          <a:xfrm>
            <a:off x="8754325" y="3710013"/>
            <a:ext cx="134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 faces only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2B3F19C-B470-D914-6703-8D7D61F3B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791" y="4251567"/>
            <a:ext cx="2252561" cy="258609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05253AC-BE58-3ADE-150E-AF48398C6F7D}"/>
              </a:ext>
            </a:extLst>
          </p:cNvPr>
          <p:cNvSpPr txBox="1"/>
          <p:nvPr/>
        </p:nvSpPr>
        <p:spPr>
          <a:xfrm>
            <a:off x="10652134" y="3568171"/>
            <a:ext cx="1299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 faces and</a:t>
            </a:r>
          </a:p>
          <a:p>
            <a:r>
              <a:rPr lang="en-US" altLang="zh-CN" dirty="0"/>
              <a:t>edges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65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41CA9-368D-61EF-3E46-47A912CB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A49F67A-21F8-4F5C-0B48-FE1356629A58}"/>
              </a:ext>
            </a:extLst>
          </p:cNvPr>
          <p:cNvSpPr txBox="1"/>
          <p:nvPr/>
        </p:nvSpPr>
        <p:spPr>
          <a:xfrm>
            <a:off x="245782" y="12700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、 三维模型的交互与光照效果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A739B4-DF83-ECEE-FDFD-FE0D5F1B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59" y="1445402"/>
            <a:ext cx="4904501" cy="3967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A30765-A338-44CD-5FA1-40EC5C2F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82" y="645019"/>
            <a:ext cx="6241728" cy="32259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88CD05-1F18-5FE5-27C8-C1C5A575B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8" y="3870953"/>
            <a:ext cx="4231442" cy="2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02803-FCE3-8C6E-E816-677416A6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24F245A-AD79-3702-58BB-7DBF1CE8A9F6}"/>
              </a:ext>
            </a:extLst>
          </p:cNvPr>
          <p:cNvSpPr txBox="1"/>
          <p:nvPr/>
        </p:nvSpPr>
        <p:spPr>
          <a:xfrm>
            <a:off x="398868" y="30721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显示旋转的三角形（参考第三讲课件）（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OpenGL 5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分）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1A60E9-282D-EEE0-FFE4-040C53A1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312" y="676550"/>
            <a:ext cx="4888126" cy="3624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545751-4A06-6FB6-096F-02C7B526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1" y="2959455"/>
            <a:ext cx="2728127" cy="14192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DAC1E1-EA46-ED8B-A707-F81B9F9DD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1" y="860831"/>
            <a:ext cx="2699127" cy="18749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27DD85-3EA6-F46E-826F-E0AF8D3D7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51" y="4472830"/>
            <a:ext cx="4610754" cy="23851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71D584-D468-6EF2-1A90-C898F5F3A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269" y="5083411"/>
            <a:ext cx="3548063" cy="170024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E39804B-A2E7-71BE-CD90-9035EEB9A441}"/>
              </a:ext>
            </a:extLst>
          </p:cNvPr>
          <p:cNvSpPr txBox="1"/>
          <p:nvPr/>
        </p:nvSpPr>
        <p:spPr>
          <a:xfrm>
            <a:off x="7144215" y="45611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按键改变颜色</a:t>
            </a:r>
          </a:p>
        </p:txBody>
      </p:sp>
    </p:spTree>
    <p:extLst>
      <p:ext uri="{BB962C8B-B14F-4D97-AF65-F5344CB8AC3E}">
        <p14:creationId xmlns:p14="http://schemas.microsoft.com/office/powerpoint/2010/main" val="264651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3E4F-698E-C9F6-D5AA-10E133F6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9AD4D1-5EE4-E485-7668-AAD522747124}"/>
              </a:ext>
            </a:extLst>
          </p:cNvPr>
          <p:cNvSpPr txBox="1"/>
          <p:nvPr/>
        </p:nvSpPr>
        <p:spPr>
          <a:xfrm>
            <a:off x="443012" y="288299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绘制三角形和四边形并着色，同时旋转和平移（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OpenGL 5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分）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4237DC-6127-3B96-5F7D-BF2BB80F7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342" y="228752"/>
            <a:ext cx="4379922" cy="32002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F5F53A-B7FD-8CEA-5D49-9136C90A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433" y="3574757"/>
            <a:ext cx="4362304" cy="32832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6ABD6E-BCD3-9024-8F1F-F4B3948E4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78" y="1118521"/>
            <a:ext cx="5901922" cy="12893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A9A6C7-A287-0180-1FEC-2512AA13B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22" y="2482713"/>
            <a:ext cx="4457919" cy="18925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359AD9-04D8-88FA-3299-4B325F009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21" y="4389799"/>
            <a:ext cx="4457919" cy="24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3B531-E489-8AAB-841F-52913FC49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0F756E-D147-DBF8-97AA-37AFA8479B2F}"/>
              </a:ext>
            </a:extLst>
          </p:cNvPr>
          <p:cNvSpPr txBox="1"/>
          <p:nvPr/>
        </p:nvSpPr>
        <p:spPr>
          <a:xfrm>
            <a:off x="304800" y="2005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3.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绘制一个彩色的四棱锥并添加光照效果（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OpenGL 5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分）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8A7E4-1712-7506-BDDA-32EBD5E2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-209507"/>
            <a:ext cx="5161793" cy="4068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07DE30-C8E4-7D05-1083-064AD236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69908"/>
            <a:ext cx="5654034" cy="33694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5179B-0D01-415F-DD98-F89B9D3C7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9318"/>
            <a:ext cx="4350455" cy="28502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16AAEF-E774-F1EC-A05B-9583FEADE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976" y="3841944"/>
            <a:ext cx="4147647" cy="30160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1EECC6-355C-873A-C8DB-8ACC236EA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610" y="4134537"/>
            <a:ext cx="4021123" cy="25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3C570-DD2B-E80C-3237-2282FABD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45AD6AD-260C-41AC-D2E4-9AAF3BDED860}"/>
              </a:ext>
            </a:extLst>
          </p:cNvPr>
          <p:cNvSpPr txBox="1"/>
          <p:nvPr/>
        </p:nvSpPr>
        <p:spPr>
          <a:xfrm>
            <a:off x="335561" y="65595"/>
            <a:ext cx="1055546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/>
              <a:t>总结</a:t>
            </a:r>
            <a:endParaRPr lang="en-US" altLang="zh-CN" sz="4400" dirty="0"/>
          </a:p>
          <a:p>
            <a:endParaRPr lang="en-US" altLang="zh-CN" dirty="0"/>
          </a:p>
          <a:p>
            <a:r>
              <a:rPr lang="zh-CN" altLang="en-US" b="1" dirty="0"/>
              <a:t>个人感悟</a:t>
            </a:r>
            <a:r>
              <a:rPr lang="zh-CN" altLang="en-US" dirty="0"/>
              <a:t> </a:t>
            </a:r>
          </a:p>
          <a:p>
            <a:pPr lvl="1"/>
            <a:r>
              <a:rPr lang="zh-CN" altLang="en-US" dirty="0"/>
              <a:t>通过这段时间的学习，我对计算机图形学有了更深刻的理解。从光栅图形学的基础知识，到 </a:t>
            </a:r>
            <a:r>
              <a:rPr lang="en-US" altLang="zh-CN" dirty="0"/>
              <a:t>OpenGL </a:t>
            </a:r>
            <a:r>
              <a:rPr lang="zh-CN" altLang="en-US" dirty="0"/>
              <a:t>和 </a:t>
            </a:r>
            <a:r>
              <a:rPr lang="en-US" altLang="zh-CN" dirty="0"/>
              <a:t>GLSL </a:t>
            </a:r>
            <a:r>
              <a:rPr lang="zh-CN" altLang="en-US" dirty="0"/>
              <a:t>的使用，再到三维模型加载、纹理映射以及光照模型的实现，每一步都让我对图形学的理论与实践有了全新的认识。其中，</a:t>
            </a:r>
            <a:r>
              <a:rPr lang="en-US" altLang="zh-CN" b="1" dirty="0"/>
              <a:t>Terrain Engine </a:t>
            </a:r>
            <a:r>
              <a:rPr lang="zh-CN" altLang="en-US" dirty="0"/>
              <a:t>是让我收获最大的一次实验，通过几张纹理贴图和一张高度图，成功构建出了一个逼真且自然的环境，让我对图形渲染的实际应用有了直观的体验。</a:t>
            </a:r>
          </a:p>
          <a:p>
            <a:endParaRPr lang="zh-CN" altLang="en-US" dirty="0"/>
          </a:p>
          <a:p>
            <a:r>
              <a:rPr lang="zh-CN" altLang="en-US" b="1" dirty="0"/>
              <a:t>目前感兴趣的方向</a:t>
            </a:r>
          </a:p>
          <a:p>
            <a:pPr lvl="1"/>
            <a:r>
              <a:rPr lang="zh-CN" altLang="en-US" dirty="0"/>
              <a:t>未来，我对光线追踪技术和游戏引擎开发充满兴趣，希望深入探索光线追踪的算法原理，同时尝试使用虚幻引擎等强大工具开发真实感的三维场景。此外，我也关注到</a:t>
            </a:r>
            <a:r>
              <a:rPr lang="zh-CN" altLang="en-US" b="1" dirty="0"/>
              <a:t>空间智能</a:t>
            </a:r>
            <a:r>
              <a:rPr lang="zh-CN" altLang="en-US" dirty="0"/>
              <a:t>、</a:t>
            </a:r>
            <a:r>
              <a:rPr lang="en-US" altLang="zh-CN" b="1" dirty="0"/>
              <a:t>DLSS </a:t>
            </a:r>
            <a:r>
              <a:rPr lang="zh-CN" altLang="en-US" dirty="0"/>
              <a:t>等技术与图形学的紧密联系，例如通过图形学技术提升场景理解能力，构建虚拟现实环境，为相关领域提供更强大的支持。</a:t>
            </a:r>
          </a:p>
          <a:p>
            <a:r>
              <a:rPr lang="zh-CN" altLang="en-US" b="1" dirty="0"/>
              <a:t>研究方向  </a:t>
            </a:r>
          </a:p>
          <a:p>
            <a:pPr lvl="1"/>
            <a:r>
              <a:rPr lang="zh-CN" altLang="en-US" dirty="0"/>
              <a:t>目前我的研究方向是</a:t>
            </a:r>
            <a:r>
              <a:rPr lang="en-US" altLang="zh-CN" b="1" dirty="0"/>
              <a:t>3D</a:t>
            </a:r>
            <a:r>
              <a:rPr lang="zh-CN" altLang="en-US" b="1" dirty="0"/>
              <a:t>重建</a:t>
            </a:r>
            <a:r>
              <a:rPr lang="zh-CN" altLang="en-US" dirty="0"/>
              <a:t>和</a:t>
            </a:r>
            <a:r>
              <a:rPr lang="zh-CN" altLang="en-US" b="1" dirty="0"/>
              <a:t>单目视频深度估计</a:t>
            </a:r>
            <a:r>
              <a:rPr lang="zh-CN" altLang="en-US" dirty="0"/>
              <a:t>。通过学习图形学的渲染技术，不仅拓宽了我的知识面，还为我提供了一个生成合成数据的有效手段，进一步助力我的研究工作。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1373FD-7A68-76EC-83A3-DFD7C817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7" y="5166446"/>
            <a:ext cx="3359209" cy="1726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CF1B68-5F96-83AB-D089-E2C661DC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344" y="5246848"/>
            <a:ext cx="4629150" cy="1638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7E5238-C8B8-C3E3-8FF1-90C16F219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977" y="5502304"/>
            <a:ext cx="2761946" cy="8794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BAF392-BCCF-387F-DF9E-37AD4ED04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073" y="182880"/>
            <a:ext cx="1976696" cy="8387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3BF8098-9703-400A-FAA7-FFBB0DDD3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93" y="55100"/>
            <a:ext cx="1937205" cy="11652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D6CA6C1-A6B9-0355-50FA-035268990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467" y="-12094"/>
            <a:ext cx="1047322" cy="133547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245CA7-6D80-1266-2A55-36DD9167E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7789" y="1635688"/>
            <a:ext cx="1522746" cy="20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8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6DF24-FEA5-7892-7736-47A0A243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DBCC54-EA84-3D7C-4249-8F7CF4EED816}"/>
              </a:ext>
            </a:extLst>
          </p:cNvPr>
          <p:cNvSpPr txBox="1"/>
          <p:nvPr/>
        </p:nvSpPr>
        <p:spPr>
          <a:xfrm>
            <a:off x="2047678" y="729021"/>
            <a:ext cx="84195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作业分类与完成情况</a:t>
            </a:r>
            <a:endParaRPr lang="en-US" altLang="zh-CN" sz="3600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 </a:t>
            </a:r>
            <a:r>
              <a:rPr lang="zh-CN" altLang="en-US" dirty="0"/>
              <a:t>类作业：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4. </a:t>
            </a:r>
            <a:r>
              <a:rPr lang="zh-CN" altLang="en-US" dirty="0"/>
              <a:t>使用半边结构实现网格加密算法</a:t>
            </a:r>
            <a:r>
              <a:rPr lang="en-US" altLang="zh-CN" dirty="0"/>
              <a:t>-Loop scheme </a:t>
            </a:r>
            <a:r>
              <a:rPr lang="zh-CN" altLang="en-US" dirty="0"/>
              <a:t>（</a:t>
            </a:r>
            <a:r>
              <a:rPr lang="en-US" altLang="zh-CN" dirty="0"/>
              <a:t>OpenGL 20 </a:t>
            </a:r>
            <a:r>
              <a:rPr lang="zh-CN" altLang="en-US" dirty="0"/>
              <a:t>分）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6. </a:t>
            </a:r>
            <a:r>
              <a:rPr lang="zh-CN" altLang="en-US" dirty="0"/>
              <a:t>实现以下材料中的 </a:t>
            </a:r>
            <a:r>
              <a:rPr lang="en-US" altLang="zh-CN" dirty="0"/>
              <a:t>Terrain Engine</a:t>
            </a:r>
            <a:r>
              <a:rPr lang="zh-CN" altLang="en-US" dirty="0"/>
              <a:t>。（</a:t>
            </a:r>
            <a:r>
              <a:rPr lang="en-US" altLang="zh-CN" dirty="0"/>
              <a:t>OpenGL 20 </a:t>
            </a:r>
            <a:r>
              <a:rPr lang="zh-CN" altLang="en-US" dirty="0"/>
              <a:t>分）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B </a:t>
            </a:r>
            <a:r>
              <a:rPr lang="zh-CN" altLang="en-US" dirty="0"/>
              <a:t>类作业：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1. </a:t>
            </a:r>
            <a:r>
              <a:rPr lang="zh-CN" altLang="en-US" dirty="0"/>
              <a:t>绘制出星星旋转的效果（</a:t>
            </a:r>
            <a:r>
              <a:rPr lang="en-US" altLang="zh-CN" dirty="0"/>
              <a:t>OpenGL 15 </a:t>
            </a:r>
            <a:r>
              <a:rPr lang="zh-CN" altLang="en-US" dirty="0"/>
              <a:t>分）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3. </a:t>
            </a:r>
            <a:r>
              <a:rPr lang="zh-CN" altLang="en-US" dirty="0"/>
              <a:t>三维模型的显示（</a:t>
            </a:r>
            <a:r>
              <a:rPr lang="en-US" altLang="zh-CN" dirty="0"/>
              <a:t>OpenGL 15 </a:t>
            </a:r>
            <a:r>
              <a:rPr lang="zh-CN" altLang="en-US" dirty="0"/>
              <a:t>分）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4.</a:t>
            </a:r>
            <a:r>
              <a:rPr lang="zh-CN" altLang="en-US" dirty="0"/>
              <a:t> 三维模型的交互与光照效果（</a:t>
            </a:r>
            <a:r>
              <a:rPr lang="en-US" altLang="zh-CN" dirty="0"/>
              <a:t>OpenGL 15 </a:t>
            </a:r>
            <a:r>
              <a:rPr lang="zh-CN" altLang="en-US" dirty="0"/>
              <a:t>分）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C </a:t>
            </a:r>
            <a:r>
              <a:rPr lang="zh-CN" altLang="en-US" dirty="0"/>
              <a:t>类作业：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1. </a:t>
            </a:r>
            <a:r>
              <a:rPr lang="zh-CN" altLang="en-US" dirty="0"/>
              <a:t>显示旋转的三角形（参考第三讲课件）（</a:t>
            </a:r>
            <a:r>
              <a:rPr lang="en-US" altLang="zh-CN" dirty="0"/>
              <a:t>OpenGL 5 </a:t>
            </a:r>
            <a:r>
              <a:rPr lang="zh-CN" altLang="en-US" dirty="0"/>
              <a:t>分）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2. </a:t>
            </a:r>
            <a:r>
              <a:rPr lang="zh-CN" altLang="en-US" dirty="0"/>
              <a:t>绘制三角形和四边形并着色，同时旋转和平移（</a:t>
            </a:r>
            <a:r>
              <a:rPr lang="en-US" altLang="zh-CN" dirty="0"/>
              <a:t>OpenGL 5 </a:t>
            </a:r>
            <a:r>
              <a:rPr lang="zh-CN" altLang="en-US" dirty="0"/>
              <a:t>分）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3. </a:t>
            </a:r>
            <a:r>
              <a:rPr lang="zh-CN" altLang="en-US" dirty="0"/>
              <a:t>绘制一个彩色的四棱锥并添加光照效果（</a:t>
            </a:r>
            <a:r>
              <a:rPr lang="en-US" altLang="zh-CN" dirty="0"/>
              <a:t>OpenGL 5 </a:t>
            </a:r>
            <a:r>
              <a:rPr lang="zh-CN" altLang="en-US" dirty="0"/>
              <a:t>分）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924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6CD01-56AC-2680-C84B-DAC23304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9AB0D7D-F5C1-E668-EB04-2C9247AA3D28}"/>
              </a:ext>
            </a:extLst>
          </p:cNvPr>
          <p:cNvSpPr txBox="1"/>
          <p:nvPr/>
        </p:nvSpPr>
        <p:spPr>
          <a:xfrm>
            <a:off x="600667" y="30721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A.4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使用半边结构实现网格加密算法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-Loop scheme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AD8967-4A8E-E250-E9D1-3CC3C5B3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67" y="1680507"/>
            <a:ext cx="6625818" cy="40045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C97BF01-05A7-4333-E939-03387F1A7471}"/>
              </a:ext>
            </a:extLst>
          </p:cNvPr>
          <p:cNvSpPr txBox="1"/>
          <p:nvPr/>
        </p:nvSpPr>
        <p:spPr>
          <a:xfrm>
            <a:off x="600667" y="10720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F390F1-3CC3-F9D7-616E-65BEF267FD7F}"/>
              </a:ext>
            </a:extLst>
          </p:cNvPr>
          <p:cNvSpPr txBox="1"/>
          <p:nvPr/>
        </p:nvSpPr>
        <p:spPr>
          <a:xfrm>
            <a:off x="7234006" y="2351996"/>
            <a:ext cx="43573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细分过程：</a:t>
            </a:r>
            <a:endParaRPr lang="en-US" altLang="zh-CN" b="1" dirty="0"/>
          </a:p>
          <a:p>
            <a:endParaRPr lang="zh-CN" altLang="en-US" b="1" dirty="0"/>
          </a:p>
          <a:p>
            <a:pPr lvl="1">
              <a:buFont typeface="+mj-lt"/>
              <a:buAutoNum type="arabicPeriod"/>
            </a:pPr>
            <a:r>
              <a:rPr lang="zh-CN" altLang="en-US" b="1" dirty="0"/>
              <a:t>输入</a:t>
            </a:r>
            <a:r>
              <a:rPr lang="zh-CN" altLang="en-US" dirty="0"/>
              <a:t>：一个三角网格（左图）。</a:t>
            </a:r>
          </a:p>
          <a:p>
            <a:pPr lvl="1">
              <a:buFont typeface="+mj-lt"/>
              <a:buAutoNum type="arabicPeriod"/>
            </a:pPr>
            <a:r>
              <a:rPr lang="zh-CN" altLang="en-US" b="1" dirty="0"/>
              <a:t>顶点插入</a:t>
            </a:r>
            <a:r>
              <a:rPr lang="zh-CN" altLang="en-US" dirty="0"/>
              <a:t>：在每条边的中点插入新顶点（黑色点），将原三角形细分为 </a:t>
            </a:r>
            <a:r>
              <a:rPr lang="en-US" altLang="zh-CN" dirty="0"/>
              <a:t>4 </a:t>
            </a:r>
            <a:r>
              <a:rPr lang="zh-CN" altLang="en-US" dirty="0"/>
              <a:t>个新的小三角形（右图）。</a:t>
            </a:r>
          </a:p>
          <a:p>
            <a:pPr lvl="1">
              <a:buFont typeface="+mj-lt"/>
              <a:buAutoNum type="arabicPeriod"/>
            </a:pPr>
            <a:r>
              <a:rPr lang="zh-CN" altLang="en-US" b="1" dirty="0"/>
              <a:t>结果</a:t>
            </a:r>
            <a:r>
              <a:rPr lang="zh-CN" altLang="en-US" dirty="0"/>
              <a:t>：网格变得更细密，增加了新的顶点，同时保持了三角网格结构。</a:t>
            </a:r>
          </a:p>
        </p:txBody>
      </p:sp>
    </p:spTree>
    <p:extLst>
      <p:ext uri="{BB962C8B-B14F-4D97-AF65-F5344CB8AC3E}">
        <p14:creationId xmlns:p14="http://schemas.microsoft.com/office/powerpoint/2010/main" val="363037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711E3DAB-BB87-9329-09EC-4A5B6607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1" y="593184"/>
            <a:ext cx="5374145" cy="3305098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 16" descr="文本, 信件&#10;&#10;描述已自动生成">
            <a:extLst>
              <a:ext uri="{FF2B5EF4-FFF2-40B4-BE49-F238E27FC236}">
                <a16:creationId xmlns:a16="http://schemas.microsoft.com/office/drawing/2014/main" id="{E323470E-1188-73EA-19FF-3AB0684D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872" y="870735"/>
            <a:ext cx="3420946" cy="107759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图片 18" descr="文本, 信件&#10;&#10;描述已自动生成">
            <a:extLst>
              <a:ext uri="{FF2B5EF4-FFF2-40B4-BE49-F238E27FC236}">
                <a16:creationId xmlns:a16="http://schemas.microsoft.com/office/drawing/2014/main" id="{8B4A7962-C607-FAD7-B3EA-02DF213FA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72" y="2796126"/>
            <a:ext cx="3420946" cy="632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985692-A53D-D1BE-C6DF-FDA6E5701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017" y="3868948"/>
            <a:ext cx="4830521" cy="25019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58C14C-1D58-AEDC-C69D-E879553D9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255" y="3868948"/>
            <a:ext cx="3164218" cy="23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2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503B1-BC26-7AF1-B70B-A3CF07D0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541232-C6CA-5F4D-44F9-EBD14B0F8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8" y="368959"/>
            <a:ext cx="2594929" cy="24457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7F72B8-5E1D-4054-D0BF-7EE2B22F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7" y="3071104"/>
            <a:ext cx="3302405" cy="20640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DA7C82-4DDA-3A4C-D662-60677DCA4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09" y="5323788"/>
            <a:ext cx="2621305" cy="1055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ACC0B3-60E9-C405-C08D-F53A4EEED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029" y="0"/>
            <a:ext cx="4344400" cy="31836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7C7E88-5B6A-3AC6-2F9E-F7E6E6103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394" y="3516264"/>
            <a:ext cx="4338035" cy="32376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8BB5FD-1C73-2525-D78E-32278DA61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694" y="0"/>
            <a:ext cx="2171700" cy="33242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6F23401-5444-D570-DD84-AA36F0AE7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4300" y="3969038"/>
            <a:ext cx="2581275" cy="24098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4C831B6-A866-DC2C-BDB4-AA7C9C6CF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9609" y="3324225"/>
            <a:ext cx="2581275" cy="7194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79CF050-A04C-7AC4-3F0F-5A04F37D2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4289" y="1591819"/>
            <a:ext cx="1111680" cy="4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5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ED993-3A20-FFF4-B7B9-B115ED90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174E4-0DAC-5E79-767A-98ABE3512C51}"/>
              </a:ext>
            </a:extLst>
          </p:cNvPr>
          <p:cNvSpPr txBox="1"/>
          <p:nvPr/>
        </p:nvSpPr>
        <p:spPr>
          <a:xfrm>
            <a:off x="499768" y="279071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A.6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实现以下材料中的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Terrain Engine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C7A0E3-E5A9-BF76-CF88-A7957E79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5706"/>
            <a:ext cx="5971394" cy="44729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1F424C-FA9C-A5A9-826A-CCFBDB09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8" y="1411809"/>
            <a:ext cx="5475861" cy="38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7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5361E-BE35-3A56-64DE-705D59BEE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41560D-69C9-1F3B-62C1-24B38055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82" y="1028933"/>
            <a:ext cx="3995872" cy="2182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049101-7B4B-1D23-6AE7-9664B9286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500" y="1694648"/>
            <a:ext cx="5531005" cy="3773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1BA201-8EC9-2FE6-3288-02A2090DF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82" y="3581230"/>
            <a:ext cx="5768339" cy="16564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B63B1E-77B0-258D-5441-432D6ED32AB1}"/>
              </a:ext>
            </a:extLst>
          </p:cNvPr>
          <p:cNvSpPr txBox="1"/>
          <p:nvPr/>
        </p:nvSpPr>
        <p:spPr>
          <a:xfrm>
            <a:off x="8159673" y="1111573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片段着色器内容如下</a:t>
            </a:r>
          </a:p>
        </p:txBody>
      </p:sp>
    </p:spTree>
    <p:extLst>
      <p:ext uri="{BB962C8B-B14F-4D97-AF65-F5344CB8AC3E}">
        <p14:creationId xmlns:p14="http://schemas.microsoft.com/office/powerpoint/2010/main" val="385760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F54A4-D528-763D-FC5C-DE6F7675A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EAB2C-D1BA-B28B-5A06-2491E8901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7060" cy="20270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54D18F-59F2-E8A0-D4D1-08F6586C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3" y="2163180"/>
            <a:ext cx="7858200" cy="46948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B6424B-0D6F-B393-7289-E3AE0910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023" y="2706028"/>
            <a:ext cx="4070977" cy="31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5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B075A-5EBD-3421-A1AA-18AA76BB2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C16FD2-17A8-D22D-8C06-3F830157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771" y="748670"/>
            <a:ext cx="5141442" cy="47563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B93B6C-5AB7-D756-547B-8296CCCEE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4" y="2496127"/>
            <a:ext cx="6317639" cy="41946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8223D3-2BDB-0700-5DA4-B5C4E25EF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71" y="536602"/>
            <a:ext cx="5931129" cy="8611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4999FE5-AD7C-8E79-36B2-67D0FC2A958E}"/>
              </a:ext>
            </a:extLst>
          </p:cNvPr>
          <p:cNvSpPr txBox="1"/>
          <p:nvPr/>
        </p:nvSpPr>
        <p:spPr>
          <a:xfrm flipH="1">
            <a:off x="133814" y="167270"/>
            <a:ext cx="170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读取高度图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84BBBE-8E36-684F-5147-F1AB147D1769}"/>
              </a:ext>
            </a:extLst>
          </p:cNvPr>
          <p:cNvSpPr txBox="1"/>
          <p:nvPr/>
        </p:nvSpPr>
        <p:spPr>
          <a:xfrm>
            <a:off x="164871" y="163498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z</a:t>
            </a:r>
            <a:r>
              <a:rPr lang="zh-CN" altLang="en-US" dirty="0"/>
              <a:t>轴三角网格化，</a:t>
            </a:r>
            <a:r>
              <a:rPr lang="en-US" altLang="zh-CN" dirty="0"/>
              <a:t>y</a:t>
            </a:r>
            <a:r>
              <a:rPr lang="zh-CN" altLang="en-US" dirty="0"/>
              <a:t>轴对应的高度</a:t>
            </a:r>
          </a:p>
        </p:txBody>
      </p:sp>
    </p:spTree>
    <p:extLst>
      <p:ext uri="{BB962C8B-B14F-4D97-AF65-F5344CB8AC3E}">
        <p14:creationId xmlns:p14="http://schemas.microsoft.com/office/powerpoint/2010/main" val="2757647471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619</Words>
  <Application>Microsoft Office PowerPoint</Application>
  <PresentationFormat>宽屏</PresentationFormat>
  <Paragraphs>52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冯志远</dc:creator>
  <cp:lastModifiedBy>Zhiyuan Feng (FESCO Adecco Human Resources)</cp:lastModifiedBy>
  <cp:revision>13</cp:revision>
  <dcterms:created xsi:type="dcterms:W3CDTF">2023-08-09T12:44:55Z</dcterms:created>
  <dcterms:modified xsi:type="dcterms:W3CDTF">2024-12-16T03:05:32Z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